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4" r:id="rId2"/>
  </p:sldMasterIdLst>
  <p:notesMasterIdLst>
    <p:notesMasterId r:id="rId39"/>
  </p:notesMasterIdLst>
  <p:handoutMasterIdLst>
    <p:handoutMasterId r:id="rId40"/>
  </p:handoutMasterIdLst>
  <p:sldIdLst>
    <p:sldId id="261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8" r:id="rId11"/>
    <p:sldId id="283" r:id="rId12"/>
    <p:sldId id="275" r:id="rId13"/>
    <p:sldId id="294" r:id="rId14"/>
    <p:sldId id="282" r:id="rId15"/>
    <p:sldId id="279" r:id="rId16"/>
    <p:sldId id="280" r:id="rId17"/>
    <p:sldId id="284" r:id="rId18"/>
    <p:sldId id="285" r:id="rId19"/>
    <p:sldId id="286" r:id="rId20"/>
    <p:sldId id="290" r:id="rId21"/>
    <p:sldId id="292" r:id="rId22"/>
    <p:sldId id="293" r:id="rId23"/>
    <p:sldId id="297" r:id="rId24"/>
    <p:sldId id="298" r:id="rId25"/>
    <p:sldId id="299" r:id="rId26"/>
    <p:sldId id="263" r:id="rId27"/>
    <p:sldId id="262" r:id="rId28"/>
    <p:sldId id="264" r:id="rId29"/>
    <p:sldId id="265" r:id="rId30"/>
    <p:sldId id="273" r:id="rId31"/>
    <p:sldId id="266" r:id="rId32"/>
    <p:sldId id="295" r:id="rId33"/>
    <p:sldId id="281" r:id="rId34"/>
    <p:sldId id="277" r:id="rId35"/>
    <p:sldId id="291" r:id="rId36"/>
    <p:sldId id="287" r:id="rId37"/>
    <p:sldId id="296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3" autoAdjust="0"/>
    <p:restoredTop sz="94652"/>
  </p:normalViewPr>
  <p:slideViewPr>
    <p:cSldViewPr snapToGrid="0" snapToObjects="1">
      <p:cViewPr varScale="1">
        <p:scale>
          <a:sx n="82" d="100"/>
          <a:sy n="82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17-5-2025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17-5-2025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36065-EC3C-437D-9C38-0097B63C9241}" type="datetime1">
              <a:rPr lang="nl-BE" smtClean="0"/>
              <a:t>17/05/2025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18933-ED41-4ACB-B786-8E6884E4F71A}" type="datetime1">
              <a:rPr lang="nl-BE" smtClean="0"/>
              <a:t>17/05/2025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9DBC-D919-4417-B2EA-D7AE0F38B5DB}" type="datetime1">
              <a:rPr lang="nl-BE" smtClean="0"/>
              <a:t>17/05/2025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C779-A0CD-441E-B209-588512243542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8550-9FCC-4986-AFBB-B1E1666C848D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2647-AF0B-4764-8107-F5C4E10F0F49}" type="datetime1">
              <a:rPr lang="nl-BE" smtClean="0"/>
              <a:t>17/05/2025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1B47-0B67-4434-A180-1158958B85CB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FF362-F292-4663-AEE4-4386DE437E8C}" type="datetime1">
              <a:rPr lang="nl-BE" smtClean="0"/>
              <a:t>17/05/2025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517C-B46D-4FF4-8044-5C5011D43458}" type="datetime1">
              <a:rPr lang="nl-BE" smtClean="0"/>
              <a:t>17/05/2025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98B-365C-4D41-A0B2-CFA4A94E2772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A558566-7418-4353-B689-F6DB76D8771A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Experimentele basistechnieken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A231803-92B2-401D-B385-C2E5AD3B2E84}" type="datetime1">
              <a:rPr lang="nl-BE" smtClean="0"/>
              <a:t>17/05/2025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Experimentele basistechnieken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noProof="0" dirty="0" err="1"/>
              <a:t>ICF’s</a:t>
            </a:r>
            <a:r>
              <a:rPr lang="nl-NL" noProof="0" dirty="0"/>
              <a:t> bepalen </a:t>
            </a:r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1348509"/>
          </a:xfrm>
        </p:spPr>
        <p:txBody>
          <a:bodyPr>
            <a:normAutofit/>
          </a:bodyPr>
          <a:lstStyle/>
          <a:p>
            <a:r>
              <a:rPr lang="nl-NL" noProof="0" dirty="0"/>
              <a:t>Mathias </a:t>
            </a:r>
            <a:r>
              <a:rPr lang="nl-NL" noProof="0" dirty="0" err="1"/>
              <a:t>Meersschaut</a:t>
            </a:r>
            <a:r>
              <a:rPr lang="nl-NL" noProof="0" dirty="0"/>
              <a:t> (r0998972)</a:t>
            </a:r>
          </a:p>
          <a:p>
            <a:r>
              <a:rPr lang="nl-NL" noProof="0" dirty="0"/>
              <a:t>Michail Ognyanov (r0948668)</a:t>
            </a: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02E51E-0C58-09B0-43E1-1CE9A8D611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sz="2400" noProof="0" dirty="0"/>
                  <a:t>Image </a:t>
                </a:r>
                <a:r>
                  <a:rPr lang="nl-NL" sz="2400" noProof="0" dirty="0" err="1"/>
                  <a:t>Compression</a:t>
                </a:r>
                <a:r>
                  <a:rPr lang="nl-NL" sz="2400" noProof="0" dirty="0"/>
                  <a:t> Factor (ICF)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l-NL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nl-NL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nl-NL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nl-NL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endParaRPr lang="nl-NL" noProof="0" dirty="0"/>
              </a:p>
              <a:p>
                <a:pPr lvl="1"/>
                <a:endParaRPr lang="nl-NL" noProof="0" dirty="0"/>
              </a:p>
              <a:p>
                <a14:m>
                  <m:oMath xmlns:m="http://schemas.openxmlformats.org/officeDocument/2006/math">
                    <m:r>
                      <a:rPr lang="nl-NL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nl-NL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nl-NL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nl-NL" sz="24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nl-NL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type m:val="lin"/>
                        <m:ctrlPr>
                          <a:rPr lang="nl-NL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nl-NL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nl-NL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nl-NL" noProof="0" dirty="0"/>
              </a:p>
              <a:p>
                <a:endParaRPr lang="nl-NL" noProof="0" dirty="0"/>
              </a:p>
              <a:p>
                <a:pPr marL="0" indent="0">
                  <a:buNone/>
                </a:pPr>
                <a:endParaRPr lang="nl-NL" noProof="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02E51E-0C58-09B0-43E1-1CE9A8D61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31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2B040-6435-F18B-9C5A-00242DBA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B8651-ED5C-F322-F620-E9B69EE0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10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2439A0-95D7-C0E9-6ED3-5422686E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noProof="0" dirty="0"/>
              <a:t>Image </a:t>
            </a:r>
            <a:r>
              <a:rPr lang="nl-NL" sz="4000" noProof="0" dirty="0" err="1"/>
              <a:t>Compression</a:t>
            </a:r>
            <a:r>
              <a:rPr lang="nl-NL" sz="4000" noProof="0" dirty="0"/>
              <a:t> Factor</a:t>
            </a:r>
            <a:endParaRPr lang="nl-NL" noProof="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5F086C9-5194-C987-D322-7265EEE3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24" t="-1" r="-30" b="33768"/>
          <a:stretch/>
        </p:blipFill>
        <p:spPr>
          <a:xfrm>
            <a:off x="5803952" y="1728581"/>
            <a:ext cx="6388047" cy="34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9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0AC62-F716-3083-4E97-C496E3278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noProof="0" dirty="0"/>
              <a:t>Deze voorstelling is niet 100% accuraat</a:t>
            </a:r>
          </a:p>
          <a:p>
            <a:r>
              <a:rPr lang="nl-NL" noProof="0" dirty="0"/>
              <a:t>In realiteit is er buiging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824F5-C11D-7E01-7644-EB8AC1C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A5E2-5D72-3337-5FD5-4BDD8499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11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56BFBA-1D94-6283-77D2-37ACDB90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Een probleem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9D6C8-72F2-0C50-9884-5FDCA398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8" y="3429000"/>
            <a:ext cx="4002366" cy="20685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C4A4D51-A855-577A-A0BE-7D624311F8B1}"/>
              </a:ext>
            </a:extLst>
          </p:cNvPr>
          <p:cNvGrpSpPr/>
          <p:nvPr/>
        </p:nvGrpSpPr>
        <p:grpSpPr>
          <a:xfrm>
            <a:off x="5226367" y="1985664"/>
            <a:ext cx="6390834" cy="3988951"/>
            <a:chOff x="5680183" y="2448603"/>
            <a:chExt cx="5937017" cy="36101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CC8CEC-C0FB-0350-E707-3CBAABCC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0183" y="2507730"/>
              <a:ext cx="5937017" cy="355105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61ADE0-AD88-AFCE-EEA5-3A841A343840}"/>
                </a:ext>
              </a:extLst>
            </p:cNvPr>
            <p:cNvSpPr/>
            <p:nvPr/>
          </p:nvSpPr>
          <p:spPr>
            <a:xfrm>
              <a:off x="8455331" y="2448603"/>
              <a:ext cx="1679588" cy="638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6C24D2-005A-D5C5-5928-FCD16E2AEC0D}"/>
                </a:ext>
              </a:extLst>
            </p:cNvPr>
            <p:cNvSpPr/>
            <p:nvPr/>
          </p:nvSpPr>
          <p:spPr>
            <a:xfrm>
              <a:off x="9155478" y="2858069"/>
              <a:ext cx="201623" cy="638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603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81298-84E3-112A-0C83-FCFA1EC7D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3028C-2A05-6217-0638-ABF54F51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23C07-30E5-9857-572E-BF92F08A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12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BDEE55-B985-A7C4-F084-8B864491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Een probleem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BAAC90-74D3-2D3D-9804-2D0387F2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33"/>
          <a:stretch/>
        </p:blipFill>
        <p:spPr bwMode="auto">
          <a:xfrm>
            <a:off x="2286794" y="1906588"/>
            <a:ext cx="362455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DD52E3-17B2-A69D-A06F-50030D06AC5D}"/>
              </a:ext>
            </a:extLst>
          </p:cNvPr>
          <p:cNvSpPr/>
          <p:nvPr/>
        </p:nvSpPr>
        <p:spPr>
          <a:xfrm>
            <a:off x="5407558" y="2726296"/>
            <a:ext cx="1252083" cy="73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C77A3-CF18-2B0A-D858-CD066436CA67}"/>
              </a:ext>
            </a:extLst>
          </p:cNvPr>
          <p:cNvSpPr/>
          <p:nvPr/>
        </p:nvSpPr>
        <p:spPr>
          <a:xfrm>
            <a:off x="5155673" y="4882748"/>
            <a:ext cx="1503968" cy="1093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C6AB3BC5-B6C2-4D8F-C227-6D6674D99245}"/>
              </a:ext>
            </a:extLst>
          </p:cNvPr>
          <p:cNvSpPr/>
          <p:nvPr/>
        </p:nvSpPr>
        <p:spPr>
          <a:xfrm rot="13228864">
            <a:off x="3927370" y="535320"/>
            <a:ext cx="6137152" cy="5973177"/>
          </a:xfrm>
          <a:prstGeom prst="arc">
            <a:avLst>
              <a:gd name="adj1" fmla="val 17380412"/>
              <a:gd name="adj2" fmla="val 1987390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CD0D1AC-B6F3-A750-EB6A-8411327559AA}"/>
              </a:ext>
            </a:extLst>
          </p:cNvPr>
          <p:cNvSpPr txBox="1">
            <a:spLocks/>
          </p:cNvSpPr>
          <p:nvPr/>
        </p:nvSpPr>
        <p:spPr>
          <a:xfrm>
            <a:off x="6761248" y="1656000"/>
            <a:ext cx="48559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noProof="0" dirty="0"/>
              <a:t>Geaccumuleerde intensiteit</a:t>
            </a:r>
          </a:p>
          <a:p>
            <a:r>
              <a:rPr lang="nl-NL" noProof="0" dirty="0"/>
              <a:t>Buiging</a:t>
            </a:r>
          </a:p>
          <a:p>
            <a:endParaRPr lang="nl-NL" noProof="0" dirty="0"/>
          </a:p>
          <a:p>
            <a:pPr marL="0" indent="0">
              <a:buFont typeface="Arial"/>
              <a:buNone/>
            </a:pP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2335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AC16C-39DE-B960-AB9B-8FEDB9DB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D1F6B-0225-ECF9-D9D7-339BDC22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13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5796E9-EADB-7C0B-86D2-51FCC703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Kristallografie</a:t>
            </a:r>
          </a:p>
        </p:txBody>
      </p:sp>
      <p:pic>
        <p:nvPicPr>
          <p:cNvPr id="7" name="Picture 2" descr="Silicon and Germanium">
            <a:extLst>
              <a:ext uri="{FF2B5EF4-FFF2-40B4-BE49-F238E27FC236}">
                <a16:creationId xmlns:a16="http://schemas.microsoft.com/office/drawing/2014/main" id="{40F3DF2D-6B51-E64C-3B0A-7E01B515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2" y="2136775"/>
            <a:ext cx="3746800" cy="34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926F0-360C-C900-7D0B-669516F81478}"/>
              </a:ext>
            </a:extLst>
          </p:cNvPr>
          <p:cNvSpPr txBox="1"/>
          <p:nvPr/>
        </p:nvSpPr>
        <p:spPr>
          <a:xfrm rot="16200000">
            <a:off x="-369781" y="3829407"/>
            <a:ext cx="1108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noProof="0" dirty="0">
                <a:solidFill>
                  <a:srgbClr val="1F1F1F"/>
                </a:solidFill>
                <a:effectLst/>
                <a:latin typeface="Google Sans"/>
              </a:rPr>
              <a:t>0.543 nm</a:t>
            </a:r>
            <a:endParaRPr lang="nl-NL" noProof="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6BB6031-754C-4B34-DF82-ADC2A8402573}"/>
              </a:ext>
            </a:extLst>
          </p:cNvPr>
          <p:cNvSpPr/>
          <p:nvPr/>
        </p:nvSpPr>
        <p:spPr>
          <a:xfrm>
            <a:off x="576516" y="2902460"/>
            <a:ext cx="369332" cy="21759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BE53F8-2815-12B9-AA36-E077D8A80983}"/>
              </a:ext>
            </a:extLst>
          </p:cNvPr>
          <p:cNvCxnSpPr/>
          <p:nvPr/>
        </p:nvCxnSpPr>
        <p:spPr>
          <a:xfrm flipV="1">
            <a:off x="4686301" y="2659944"/>
            <a:ext cx="0" cy="2266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EF283C2-E5FE-4560-F0D1-D44A733920A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50892" y="2490667"/>
            <a:ext cx="905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nl-NL" sz="1600" noProof="0" dirty="0">
                <a:solidFill>
                  <a:srgbClr val="1D8DB0"/>
                </a:solidFill>
              </a:rPr>
              <a:t>[001]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9C38C-065A-5F94-60B0-84D9FC99E6DC}"/>
              </a:ext>
            </a:extLst>
          </p:cNvPr>
          <p:cNvGrpSpPr/>
          <p:nvPr/>
        </p:nvGrpSpPr>
        <p:grpSpPr>
          <a:xfrm>
            <a:off x="5403359" y="2108703"/>
            <a:ext cx="6027459" cy="3554994"/>
            <a:chOff x="5460660" y="625801"/>
            <a:chExt cx="6629741" cy="358793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1E1E7E-1536-9625-C906-9B23E778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660" y="625801"/>
              <a:ext cx="6629741" cy="35879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A61A10-4EFE-493E-DB79-CAAA61FE27E3}"/>
                </a:ext>
              </a:extLst>
            </p:cNvPr>
            <p:cNvSpPr txBox="1"/>
            <p:nvPr/>
          </p:nvSpPr>
          <p:spPr>
            <a:xfrm>
              <a:off x="6880225" y="1237165"/>
              <a:ext cx="819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l-NL" noProof="0" dirty="0"/>
                <a:t>(001)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F2FA40-4D74-A4E7-5F6B-E1EC99CD9222}"/>
                </a:ext>
              </a:extLst>
            </p:cNvPr>
            <p:cNvSpPr txBox="1"/>
            <p:nvPr/>
          </p:nvSpPr>
          <p:spPr>
            <a:xfrm>
              <a:off x="10706921" y="1529335"/>
              <a:ext cx="819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l-NL" noProof="0" dirty="0">
                  <a:solidFill>
                    <a:schemeClr val="bg1"/>
                  </a:solidFill>
                </a:rPr>
                <a:t>(001)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29A8DF-F2B7-CEDB-CA11-427DB5D81A9B}"/>
                </a:ext>
              </a:extLst>
            </p:cNvPr>
            <p:cNvCxnSpPr/>
            <p:nvPr/>
          </p:nvCxnSpPr>
          <p:spPr>
            <a:xfrm flipV="1">
              <a:off x="6880225" y="1554195"/>
              <a:ext cx="257175" cy="1905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B55769-A265-0482-2735-6ABE8328F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25" y="1695883"/>
              <a:ext cx="307975" cy="362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341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D471A-3CFC-8680-02B5-0AB15E1C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DA6FF-D277-67F1-E155-76AF48D8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14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09FC62-19B5-B4B6-A2B7-0DD1E93F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noProof="0" dirty="0"/>
              <a:t>Oplossing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4CD26-4928-1513-541A-120AC553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1" r="19951"/>
          <a:stretch/>
        </p:blipFill>
        <p:spPr>
          <a:xfrm>
            <a:off x="1556869" y="1520226"/>
            <a:ext cx="8365339" cy="464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943BE-4C06-72C7-52C3-95DC6FB2A454}"/>
              </a:ext>
            </a:extLst>
          </p:cNvPr>
          <p:cNvSpPr txBox="1"/>
          <p:nvPr/>
        </p:nvSpPr>
        <p:spPr>
          <a:xfrm>
            <a:off x="9858300" y="3455699"/>
            <a:ext cx="227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noProof="0" dirty="0">
                <a:solidFill>
                  <a:srgbClr val="FF0000"/>
                </a:solidFill>
              </a:rPr>
              <a:t>We weten nu hoe dit patroon er uit moet zien voor puur Si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143B5C-4A6A-B4B1-6119-D297EADDAD7C}"/>
              </a:ext>
            </a:extLst>
          </p:cNvPr>
          <p:cNvSpPr txBox="1"/>
          <p:nvPr/>
        </p:nvSpPr>
        <p:spPr>
          <a:xfrm>
            <a:off x="900000" y="6335336"/>
            <a:ext cx="66394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[Heller2024] Martina Heller, Benedict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Ott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Peter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Felfer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Compensating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Image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Distortions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in a Commercial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Reflectron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-Type Atom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Probe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nl-NL" sz="1050" b="0" i="0" u="none" strike="noStrike" baseline="0" noProof="0" dirty="0">
                <a:solidFill>
                  <a:schemeClr val="accent3">
                    <a:lumMod val="20000"/>
                    <a:lumOff val="80000"/>
                  </a:schemeClr>
                </a:solidFill>
                <a:latin typeface="Univers LT Std"/>
              </a:rPr>
              <a:t>https://doi.org/10.1093/mam/ozae052 </a:t>
            </a:r>
          </a:p>
          <a:p>
            <a:endParaRPr lang="nl-NL" sz="1050" noProof="0" dirty="0"/>
          </a:p>
        </p:txBody>
      </p:sp>
    </p:spTree>
    <p:extLst>
      <p:ext uri="{BB962C8B-B14F-4D97-AF65-F5344CB8AC3E}">
        <p14:creationId xmlns:p14="http://schemas.microsoft.com/office/powerpoint/2010/main" val="206381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1492A-8A12-9206-AB37-AFD5CE9C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2955C-A992-F47F-4C8A-6F51D87D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15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80A718-0AD2-24AE-1F0A-2D9942C0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Oplossing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DFD5E3E-E3A2-C8B6-040D-C23F54F075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94" y="1906588"/>
            <a:ext cx="762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6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47C4F-05F8-C49F-279E-A4498331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40A9-14BD-32DC-6DA5-2732C4D8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Methode en resultaten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86E0B-3A9E-556D-0C22-D28B096D9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8" y="4359600"/>
            <a:ext cx="6712419" cy="1501200"/>
          </a:xfrm>
        </p:spPr>
        <p:txBody>
          <a:bodyPr/>
          <a:lstStyle/>
          <a:p>
            <a:r>
              <a:rPr lang="nl-NL" noProof="0" dirty="0"/>
              <a:t>Met behulp van enkele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C8718-C87C-4046-E8A3-1ED716BA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5C33D-2F79-728B-744F-2876A7B6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1916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BA63F2-A1CA-A015-871B-EBEC37ADA8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noProof="0" dirty="0"/>
                  <a:t>Transformatiescript van [Heller2024]</a:t>
                </a:r>
              </a:p>
              <a:p>
                <a:r>
                  <a:rPr lang="nl-NL" noProof="0" dirty="0"/>
                  <a:t>Virtuele detector</a:t>
                </a:r>
              </a:p>
              <a:p>
                <a:r>
                  <a:rPr lang="nl-NL" noProof="0" dirty="0"/>
                  <a:t>Eén gigantische tabel:</a:t>
                </a:r>
              </a:p>
              <a:p>
                <a:pPr marL="457200" lvl="1" indent="0">
                  <a:buNone/>
                </a:pPr>
                <a:r>
                  <a:rPr lang="nl-NL" sz="2000" noProof="0" dirty="0"/>
                  <a:t>(</a:t>
                </a: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0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nl-NL" sz="2000" noProof="0" dirty="0"/>
                  <a:t> x 20)</a:t>
                </a:r>
              </a:p>
              <a:p>
                <a:pPr marL="457200" lvl="1" indent="0">
                  <a:buNone/>
                </a:pPr>
                <a:endParaRPr lang="nl-NL" noProof="0" dirty="0"/>
              </a:p>
              <a:p>
                <a:r>
                  <a:rPr lang="nl-NL" noProof="0" dirty="0"/>
                  <a:t>Voor 2 toestellen</a:t>
                </a:r>
              </a:p>
              <a:p>
                <a:pPr lvl="1"/>
                <a:r>
                  <a:rPr lang="nl-NL" sz="2000" noProof="0" dirty="0"/>
                  <a:t>Oxford</a:t>
                </a:r>
              </a:p>
              <a:p>
                <a:pPr lvl="1"/>
                <a:r>
                  <a:rPr lang="nl-NL" sz="2000" noProof="0" dirty="0" err="1"/>
                  <a:t>Leoben</a:t>
                </a:r>
                <a:endParaRPr lang="nl-NL" sz="2000" noProof="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BA63F2-A1CA-A015-871B-EBEC37ADA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C3890-1CDA-707A-BDCC-E08F41B0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E8AE5-D0F7-21E1-106F-2B66B3AD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17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C88E1D-7FE3-3210-8B56-D89E8BE4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Transformatie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556D2-B215-4C9E-B191-57EC05587AEB}"/>
              </a:ext>
            </a:extLst>
          </p:cNvPr>
          <p:cNvSpPr txBox="1"/>
          <p:nvPr/>
        </p:nvSpPr>
        <p:spPr>
          <a:xfrm>
            <a:off x="900000" y="6335336"/>
            <a:ext cx="66394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[Heller2024] Martina Heller, Benedict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Ott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Peter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Felfer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Compensating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Image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Distortions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in a Commercial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Reflectron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-Type Atom </a:t>
            </a:r>
            <a:r>
              <a:rPr lang="nl-NL" sz="1050" noProof="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Probe</a:t>
            </a:r>
            <a:r>
              <a:rPr lang="nl-NL" sz="1050" noProof="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nl-NL" sz="1050" b="0" i="0" u="none" strike="noStrike" baseline="0" noProof="0" dirty="0">
                <a:solidFill>
                  <a:schemeClr val="accent3">
                    <a:lumMod val="20000"/>
                    <a:lumOff val="80000"/>
                  </a:schemeClr>
                </a:solidFill>
                <a:latin typeface="Univers LT Std"/>
              </a:rPr>
              <a:t>https://doi.org/10.1093/mam/ozae052 </a:t>
            </a:r>
          </a:p>
          <a:p>
            <a:endParaRPr lang="nl-NL" sz="1050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E8625-18D0-961C-7E97-CD96D454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01"/>
          <a:stretch/>
        </p:blipFill>
        <p:spPr>
          <a:xfrm>
            <a:off x="5013542" y="2462429"/>
            <a:ext cx="7033315" cy="31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7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1AEF13-587B-5B20-6DB0-9A23910C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5857320"/>
          </a:xfrm>
        </p:spPr>
        <p:txBody>
          <a:bodyPr>
            <a:normAutofit/>
          </a:bodyPr>
          <a:lstStyle/>
          <a:p>
            <a:r>
              <a:rPr lang="nl-NL" noProof="0" dirty="0"/>
              <a:t>Zeer traag script</a:t>
            </a:r>
          </a:p>
          <a:p>
            <a:pPr marL="457200" lvl="1" indent="0">
              <a:buNone/>
            </a:pPr>
            <a:r>
              <a:rPr lang="nl-NL" sz="2000" noProof="0" dirty="0"/>
              <a:t>(800s </a:t>
            </a:r>
            <a:r>
              <a:rPr lang="nl-NL" sz="2000" noProof="0" dirty="0" err="1"/>
              <a:t>runtime</a:t>
            </a:r>
            <a:r>
              <a:rPr lang="nl-NL" sz="2000" noProof="0" dirty="0"/>
              <a:t>)</a:t>
            </a:r>
          </a:p>
          <a:p>
            <a:pPr marL="457200" lvl="1" indent="0">
              <a:buNone/>
            </a:pPr>
            <a:endParaRPr lang="nl-NL" noProof="0" dirty="0"/>
          </a:p>
          <a:p>
            <a:r>
              <a:rPr lang="nl-NL" noProof="0" dirty="0"/>
              <a:t>Oplossing: GPU</a:t>
            </a:r>
          </a:p>
          <a:p>
            <a:pPr lvl="1"/>
            <a:r>
              <a:rPr lang="nl-NL" sz="2000" noProof="0" dirty="0" err="1"/>
              <a:t>Cores</a:t>
            </a:r>
            <a:r>
              <a:rPr lang="nl-NL" sz="2000" noProof="0" dirty="0"/>
              <a:t>: 10752</a:t>
            </a:r>
          </a:p>
          <a:p>
            <a:pPr lvl="1"/>
            <a:r>
              <a:rPr lang="nl-NL" sz="2000" noProof="0" dirty="0"/>
              <a:t>VRAM: 16GB</a:t>
            </a:r>
          </a:p>
          <a:p>
            <a:pPr lvl="1"/>
            <a:r>
              <a:rPr lang="nl-NL" sz="2000" noProof="0" dirty="0"/>
              <a:t>171 TFLOPS</a:t>
            </a:r>
          </a:p>
          <a:p>
            <a:pPr lvl="1"/>
            <a:r>
              <a:rPr lang="nl-NL" sz="2000" noProof="0" dirty="0"/>
              <a:t>(30s </a:t>
            </a:r>
            <a:r>
              <a:rPr lang="nl-NL" sz="2000" noProof="0" dirty="0" err="1"/>
              <a:t>runtime</a:t>
            </a:r>
            <a:r>
              <a:rPr lang="nl-NL" sz="2000" noProof="0" dirty="0"/>
              <a:t>)</a:t>
            </a:r>
          </a:p>
          <a:p>
            <a:pPr lvl="1"/>
            <a:endParaRPr lang="nl-NL" sz="2000" noProof="0" dirty="0"/>
          </a:p>
          <a:p>
            <a:r>
              <a:rPr lang="nl-NL" noProof="0" dirty="0"/>
              <a:t>Nadeel:</a:t>
            </a:r>
          </a:p>
          <a:p>
            <a:pPr lvl="1"/>
            <a:r>
              <a:rPr lang="nl-NL" sz="2000" noProof="0" dirty="0"/>
              <a:t>Veel overhead (data verplaatsen)</a:t>
            </a:r>
            <a:endParaRPr lang="nl-NL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2145D-588C-8253-F11B-C0F20D5A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0C138-D658-29B4-3472-84467406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18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388AD7-72F5-8278-DD27-BA63FEA1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Visualisatie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2BC528-98ED-18EC-C352-4472FABDCF10}"/>
              </a:ext>
            </a:extLst>
          </p:cNvPr>
          <p:cNvGrpSpPr/>
          <p:nvPr/>
        </p:nvGrpSpPr>
        <p:grpSpPr>
          <a:xfrm>
            <a:off x="7391387" y="931518"/>
            <a:ext cx="4800613" cy="2027449"/>
            <a:chOff x="7391387" y="931518"/>
            <a:chExt cx="4800613" cy="20274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25566B-6231-5935-73D3-8703FDDD3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9740"/>
            <a:stretch/>
          </p:blipFill>
          <p:spPr>
            <a:xfrm>
              <a:off x="7391387" y="931518"/>
              <a:ext cx="4800613" cy="115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6C21AC-11C7-DA84-47FC-4CFB9F4EB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9956"/>
            <a:stretch/>
          </p:blipFill>
          <p:spPr>
            <a:xfrm>
              <a:off x="7391387" y="1801997"/>
              <a:ext cx="4800613" cy="1156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524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95930-99E3-94A3-93FA-0F2BF77D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1D492A-DAE5-D2EB-B02F-93C16FF8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E415F-4697-D232-73BF-9C94E7DB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19</a:t>
            </a:fld>
            <a:endParaRPr lang="nl-NL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4CA804-C5E4-1A43-780B-F869143B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70"/>
          <a:stretch/>
        </p:blipFill>
        <p:spPr>
          <a:xfrm>
            <a:off x="1476343" y="3317696"/>
            <a:ext cx="9114513" cy="289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545C8-A081-CA03-C3E0-847967BB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32" y="-121038"/>
            <a:ext cx="9156133" cy="3752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7EC0-794B-9FE3-91B4-7D56D3B98DCF}"/>
              </a:ext>
            </a:extLst>
          </p:cNvPr>
          <p:cNvSpPr txBox="1"/>
          <p:nvPr/>
        </p:nvSpPr>
        <p:spPr>
          <a:xfrm>
            <a:off x="753068" y="296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noProof="0" dirty="0"/>
              <a:t>OLD: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1C703-6DC6-1BE9-3C02-B8AF1B4956AE}"/>
              </a:ext>
            </a:extLst>
          </p:cNvPr>
          <p:cNvSpPr txBox="1"/>
          <p:nvPr/>
        </p:nvSpPr>
        <p:spPr>
          <a:xfrm>
            <a:off x="693115" y="3454398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noProof="0" dirty="0"/>
              <a:t>NEW:</a:t>
            </a:r>
          </a:p>
        </p:txBody>
      </p:sp>
    </p:spTree>
    <p:extLst>
      <p:ext uri="{BB962C8B-B14F-4D97-AF65-F5344CB8AC3E}">
        <p14:creationId xmlns:p14="http://schemas.microsoft.com/office/powerpoint/2010/main" val="308317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9FD0-B4A3-39C5-5794-0F473FAD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8" y="1800000"/>
            <a:ext cx="7672732" cy="2386800"/>
          </a:xfrm>
        </p:spPr>
        <p:txBody>
          <a:bodyPr/>
          <a:lstStyle/>
          <a:p>
            <a:r>
              <a:rPr lang="nl-NL" b="1" noProof="0" dirty="0"/>
              <a:t>Atom </a:t>
            </a:r>
            <a:r>
              <a:rPr lang="nl-NL" b="1" noProof="0" dirty="0" err="1"/>
              <a:t>Probe</a:t>
            </a:r>
            <a:r>
              <a:rPr lang="nl-NL" b="1" noProof="0" dirty="0"/>
              <a:t> </a:t>
            </a:r>
            <a:r>
              <a:rPr lang="nl-NL" b="1" noProof="0" dirty="0" err="1"/>
              <a:t>Tomography</a:t>
            </a:r>
            <a:r>
              <a:rPr lang="nl-NL" b="1" noProof="0" dirty="0"/>
              <a:t> (APT) </a:t>
            </a:r>
            <a:endParaRPr lang="nl-NL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C5C08-C8CF-061A-A14E-EFDF9BB2B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noProof="0" dirty="0"/>
              <a:t>Een introductie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16410-79E2-9327-1746-0D26696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541A4-841D-0ED0-7626-00D215A5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2</a:t>
            </a:fld>
            <a:endParaRPr lang="nl-NL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446ED0-AC74-78C9-0375-81028807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730" y="840304"/>
            <a:ext cx="3688650" cy="46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5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525E1-91D4-BCDF-11F8-381B01C0D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noProof="0" dirty="0"/>
              <a:t>Plots</a:t>
            </a:r>
          </a:p>
          <a:p>
            <a:endParaRPr lang="nl-NL" noProof="0" dirty="0"/>
          </a:p>
          <a:p>
            <a:r>
              <a:rPr lang="nl-NL" noProof="0" dirty="0"/>
              <a:t>Duidelijke polen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27918-B968-45FD-7454-9AE32D24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DDBB7-5846-67E0-B3A4-3E2D97C2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20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99BD29-3556-1781-1304-022EB57F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Verwerkte data</a:t>
            </a:r>
            <a:endParaRPr lang="nl-NL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6B2DAB-EC3C-FFEF-8021-6729EDE4FA23}"/>
              </a:ext>
            </a:extLst>
          </p:cNvPr>
          <p:cNvGrpSpPr/>
          <p:nvPr/>
        </p:nvGrpSpPr>
        <p:grpSpPr>
          <a:xfrm>
            <a:off x="4524131" y="127000"/>
            <a:ext cx="7542149" cy="5983930"/>
            <a:chOff x="4651131" y="0"/>
            <a:chExt cx="7542149" cy="59839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5F4C40-5058-18AD-C5CF-0343F1FA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4200" y="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DFE6F3-43D8-3505-2A7C-312A2C800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0934"/>
            <a:stretch/>
          </p:blipFill>
          <p:spPr>
            <a:xfrm>
              <a:off x="4652433" y="0"/>
              <a:ext cx="3548382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459501-3B60-A95D-81E9-3CC904DB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0519"/>
            <a:stretch/>
          </p:blipFill>
          <p:spPr>
            <a:xfrm>
              <a:off x="4651131" y="2995930"/>
              <a:ext cx="3564911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59734F-676F-73EF-E52A-C7646F5FF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9280" y="299593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8574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448F0A-201E-163F-4C02-869753AB2D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noProof="0" dirty="0"/>
                  <a:t>Coördinaten van de polen noteren</a:t>
                </a:r>
              </a:p>
              <a:p>
                <a:endParaRPr lang="nl-NL" noProof="0" dirty="0"/>
              </a:p>
              <a:p>
                <a:r>
                  <a:rPr lang="nl-NL" noProof="0" dirty="0"/>
                  <a:t>Hieruit afstand d bepalen</a:t>
                </a:r>
              </a:p>
              <a:p>
                <a:endParaRPr lang="nl-NL" noProof="0" dirty="0"/>
              </a:p>
              <a:p>
                <a:r>
                  <a:rPr lang="nl-NL" noProof="0" dirty="0"/>
                  <a:t>Afstand L overgenomen van [Heller2024]</a:t>
                </a:r>
              </a:p>
              <a:p>
                <a:endParaRPr lang="nl-NL" noProof="0" dirty="0"/>
              </a:p>
              <a:p>
                <a:r>
                  <a:rPr lang="nl-NL" noProof="0" dirty="0"/>
                  <a:t>Theoretische hoek </a:t>
                </a:r>
                <a14:m>
                  <m:oMath xmlns:m="http://schemas.openxmlformats.org/officeDocument/2006/math">
                    <m:r>
                      <a:rPr lang="nl-NL" sz="24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nl-NL" noProof="0" dirty="0"/>
                  <a:t> uit de kristalstructuur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448F0A-201E-163F-4C02-869753AB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DD3B9-7969-F7D9-B637-69F39506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BD7FD-7AFC-C316-D20D-F011D9A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21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440C87-8660-2F3E-F9C9-7D91F27E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ICF berekenen</a:t>
            </a:r>
          </a:p>
        </p:txBody>
      </p:sp>
    </p:spTree>
    <p:extLst>
      <p:ext uri="{BB962C8B-B14F-4D97-AF65-F5344CB8AC3E}">
        <p14:creationId xmlns:p14="http://schemas.microsoft.com/office/powerpoint/2010/main" val="508540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585B49F-8D47-2E09-4464-E7529D037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769332"/>
              </p:ext>
            </p:extLst>
          </p:nvPr>
        </p:nvGraphicFramePr>
        <p:xfrm>
          <a:off x="7424933" y="1449036"/>
          <a:ext cx="4387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812">
                  <a:extLst>
                    <a:ext uri="{9D8B030D-6E8A-4147-A177-3AD203B41FA5}">
                      <a16:colId xmlns:a16="http://schemas.microsoft.com/office/drawing/2014/main" val="2138322865"/>
                    </a:ext>
                  </a:extLst>
                </a:gridCol>
                <a:gridCol w="2193812">
                  <a:extLst>
                    <a:ext uri="{9D8B030D-6E8A-4147-A177-3AD203B41FA5}">
                      <a16:colId xmlns:a16="http://schemas.microsoft.com/office/drawing/2014/main" val="142092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Oxford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Leoben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92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1.45±0.05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1.39±0.05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60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1.96±0.06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1.43</a:t>
                      </a:r>
                      <a:r>
                        <a:rPr lang="en-GB" dirty="0"/>
                        <a:t>±0.05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17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1.55±0.05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1.53±0.05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8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1.55±0.05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1.56±0.05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010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D3C89-8498-FD76-019A-9FA5B26F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1EBEE-4C5D-3EEB-5AC6-95645198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7BEED9-8E48-3F15-2BF8-AD4A9A11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Berekende</a:t>
            </a:r>
            <a:r>
              <a:rPr lang="en-GB" dirty="0"/>
              <a:t> ICFs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3F85027-ACE8-6E37-9CD5-45FD273B2AE2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400 en 113 polen gebruikt</a:t>
            </a:r>
          </a:p>
          <a:p>
            <a:endParaRPr lang="nl-NL" dirty="0"/>
          </a:p>
          <a:p>
            <a:r>
              <a:rPr lang="nl-NL" dirty="0"/>
              <a:t>Uitschieter bij Oxford</a:t>
            </a:r>
          </a:p>
          <a:p>
            <a:endParaRPr lang="nl-NL" dirty="0"/>
          </a:p>
          <a:p>
            <a:r>
              <a:rPr lang="nl-NL" dirty="0"/>
              <a:t>Oxford gemiddeld (zonder uitschieter): 1.51</a:t>
            </a:r>
            <a:r>
              <a:rPr lang="en-GB" dirty="0"/>
              <a:t>±0.05</a:t>
            </a:r>
          </a:p>
          <a:p>
            <a:endParaRPr lang="nl-NL" dirty="0"/>
          </a:p>
          <a:p>
            <a:r>
              <a:rPr lang="nl-NL" dirty="0" err="1"/>
              <a:t>Leoben</a:t>
            </a:r>
            <a:r>
              <a:rPr lang="nl-NL" dirty="0"/>
              <a:t> gemiddeld: 1.48</a:t>
            </a:r>
            <a:r>
              <a:rPr lang="en-GB" dirty="0"/>
              <a:t>±0.07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9387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53062B-1F44-72FA-CCAB-FF7D8DBC4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Reden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uitschieter</a:t>
            </a:r>
            <a:r>
              <a:rPr lang="en-GB" dirty="0"/>
              <a:t> </a:t>
            </a:r>
            <a:r>
              <a:rPr lang="en-GB" dirty="0" err="1"/>
              <a:t>onbekend</a:t>
            </a:r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Aaneenliggende</a:t>
            </a:r>
            <a:r>
              <a:rPr lang="en-GB" dirty="0"/>
              <a:t> </a:t>
            </a:r>
            <a:r>
              <a:rPr lang="en-GB" dirty="0" err="1"/>
              <a:t>polen</a:t>
            </a:r>
            <a:r>
              <a:rPr lang="en-GB" dirty="0"/>
              <a:t> </a:t>
            </a:r>
            <a:r>
              <a:rPr lang="en-GB" dirty="0" err="1"/>
              <a:t>werken</a:t>
            </a:r>
            <a:r>
              <a:rPr lang="en-GB" dirty="0"/>
              <a:t> </a:t>
            </a:r>
            <a:r>
              <a:rPr lang="en-GB" dirty="0" err="1"/>
              <a:t>beter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Vorige</a:t>
            </a:r>
            <a:r>
              <a:rPr lang="en-GB" dirty="0"/>
              <a:t> </a:t>
            </a:r>
            <a:r>
              <a:rPr lang="en-GB" dirty="0" err="1"/>
              <a:t>studie</a:t>
            </a:r>
            <a:r>
              <a:rPr lang="en-GB" dirty="0"/>
              <a:t> Yngwie Baron </a:t>
            </a:r>
            <a:r>
              <a:rPr lang="en-GB" dirty="0" err="1"/>
              <a:t>reconstructie</a:t>
            </a:r>
            <a:r>
              <a:rPr lang="en-GB" dirty="0"/>
              <a:t> 1.83</a:t>
            </a:r>
          </a:p>
          <a:p>
            <a:endParaRPr lang="en-GB" dirty="0"/>
          </a:p>
          <a:p>
            <a:r>
              <a:rPr lang="en-GB" dirty="0"/>
              <a:t>Significant </a:t>
            </a:r>
            <a:r>
              <a:rPr lang="en-GB" dirty="0" err="1"/>
              <a:t>verschil</a:t>
            </a:r>
            <a:r>
              <a:rPr lang="en-GB" dirty="0"/>
              <a:t> met </a:t>
            </a:r>
            <a:r>
              <a:rPr lang="nl-NL" dirty="0"/>
              <a:t>1.51</a:t>
            </a:r>
            <a:r>
              <a:rPr lang="en-GB" dirty="0"/>
              <a:t>±0.05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nl-NL" dirty="0"/>
              <a:t>1.48</a:t>
            </a:r>
            <a:r>
              <a:rPr lang="en-GB" dirty="0"/>
              <a:t>±0.07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34CE6-2EA2-37EC-5097-C354FB5C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48375-3C14-BE35-1586-DBAE0939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4D6453-3C00-4D01-AB4E-2A54E101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Reflectie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4096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55595E-C77D-F834-36AE-FFC2FB34E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ICFs </a:t>
            </a:r>
            <a:r>
              <a:rPr lang="en-GB" dirty="0" err="1"/>
              <a:t>bepalen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varierende</a:t>
            </a:r>
            <a:r>
              <a:rPr lang="en-GB" dirty="0"/>
              <a:t> </a:t>
            </a:r>
            <a:r>
              <a:rPr lang="en-GB" dirty="0" err="1"/>
              <a:t>afstand</a:t>
            </a:r>
            <a:r>
              <a:rPr lang="en-GB" dirty="0"/>
              <a:t> tip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elektrode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Simulaties</a:t>
            </a:r>
            <a:r>
              <a:rPr lang="en-GB" dirty="0"/>
              <a:t> Julian Luken </a:t>
            </a:r>
            <a:r>
              <a:rPr lang="en-GB" dirty="0" err="1"/>
              <a:t>vergelijken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Helpt</a:t>
            </a:r>
            <a:r>
              <a:rPr lang="en-GB" dirty="0"/>
              <a:t> om </a:t>
            </a:r>
            <a:r>
              <a:rPr lang="en-GB" dirty="0" err="1"/>
              <a:t>moeilijkheid</a:t>
            </a:r>
            <a:r>
              <a:rPr lang="en-GB" dirty="0"/>
              <a:t> </a:t>
            </a:r>
            <a:r>
              <a:rPr lang="en-GB" dirty="0" err="1"/>
              <a:t>reflectron</a:t>
            </a:r>
            <a:r>
              <a:rPr lang="en-GB" dirty="0"/>
              <a:t> </a:t>
            </a:r>
            <a:r>
              <a:rPr lang="en-GB" dirty="0" err="1"/>
              <a:t>vermijden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Nieuwe</a:t>
            </a:r>
            <a:r>
              <a:rPr lang="en-GB" dirty="0"/>
              <a:t> </a:t>
            </a:r>
            <a:r>
              <a:rPr lang="en-GB" dirty="0" err="1"/>
              <a:t>reconstructie</a:t>
            </a:r>
            <a:r>
              <a:rPr lang="en-GB" dirty="0"/>
              <a:t> met </a:t>
            </a:r>
            <a:r>
              <a:rPr lang="en-GB" dirty="0" err="1"/>
              <a:t>gevonden</a:t>
            </a:r>
            <a:r>
              <a:rPr lang="en-GB" dirty="0"/>
              <a:t> </a:t>
            </a:r>
            <a:r>
              <a:rPr lang="en-GB" dirty="0" err="1"/>
              <a:t>icf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4B4B0-FB51-64B7-B58C-953ED438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914AC-2768-D6ED-CD51-2FE1CE8D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06C483-EF42-FB19-668B-AD763FAF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Verder </a:t>
            </a:r>
            <a:r>
              <a:rPr lang="en-GB" dirty="0" err="1"/>
              <a:t>werk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545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C003-32B7-2D97-E747-A862C85C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Images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04F5B-2C62-F9B3-79CF-0BB65876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C2F91-40C2-82EF-E757-181FB318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25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895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B6069-F5A4-A4E5-1A06-E04B403F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A27FA-EB25-7497-7C68-FF235716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26</a:t>
            </a:fld>
            <a:endParaRPr lang="nl-NL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03CBE-2FCF-B704-2467-57CE2C20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08" y="1394460"/>
            <a:ext cx="7872984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2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3BD2D-2B32-63E1-DEBA-476B315AF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9DFACE-6E66-84ED-50B8-37988EC5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D5049-6B43-D90F-AFC3-7C89AC4F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27</a:t>
            </a:fld>
            <a:endParaRPr lang="nl-NL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A4492-1E7A-5277-60A2-7B0F91A5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42" y="1137683"/>
            <a:ext cx="7661715" cy="45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1468-8F9A-56FB-0624-0457516A9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F514D9-BDDC-9F68-25CF-59670D98E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DB0E2-F79D-486F-991B-440882B7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28</a:t>
            </a:fld>
            <a:endParaRPr lang="nl-NL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75DF4-F181-B5C0-9D69-14382FFF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72" y="640519"/>
            <a:ext cx="4127350" cy="51637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7229FC-63AD-8955-3BAB-6BF024C0CEBB}"/>
              </a:ext>
            </a:extLst>
          </p:cNvPr>
          <p:cNvGrpSpPr/>
          <p:nvPr/>
        </p:nvGrpSpPr>
        <p:grpSpPr>
          <a:xfrm>
            <a:off x="6791046" y="1208206"/>
            <a:ext cx="4821006" cy="4028386"/>
            <a:chOff x="8166838" y="1359036"/>
            <a:chExt cx="3450362" cy="31882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859EF3-E61B-67F9-868D-C942C36A4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6290"/>
            <a:stretch/>
          </p:blipFill>
          <p:spPr>
            <a:xfrm>
              <a:off x="8166838" y="1359036"/>
              <a:ext cx="1704909" cy="31882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845150-A60F-E0D2-C7A5-83FB90BE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488"/>
            <a:stretch/>
          </p:blipFill>
          <p:spPr>
            <a:xfrm>
              <a:off x="9871747" y="1359036"/>
              <a:ext cx="1745453" cy="3188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413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4702B-56A4-C330-6ACF-CEB383AA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450DE-9B44-96B4-B232-2F445ACC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29</a:t>
            </a:fld>
            <a:endParaRPr lang="nl-NL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3971E-6242-2242-FE09-7B9AE1C9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57" y="1845452"/>
            <a:ext cx="9219286" cy="31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E18831-4389-4F2D-D544-CA75E81F7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noProof="0" dirty="0"/>
              <a:t>Doel: </a:t>
            </a:r>
          </a:p>
          <a:p>
            <a:pPr marL="0" indent="0">
              <a:buNone/>
            </a:pPr>
            <a:r>
              <a:rPr lang="nl-NL" b="1" noProof="0" dirty="0"/>
              <a:t>	</a:t>
            </a:r>
            <a:r>
              <a:rPr lang="nl-NL" noProof="0" dirty="0"/>
              <a:t>Elk atoom identificeren en lokaliseren</a:t>
            </a:r>
          </a:p>
          <a:p>
            <a:pPr marL="0" indent="0">
              <a:buNone/>
            </a:pPr>
            <a:r>
              <a:rPr lang="nl-NL" b="1" noProof="0" dirty="0"/>
              <a:t>Waarom:</a:t>
            </a:r>
          </a:p>
          <a:p>
            <a:pPr marL="0" indent="0">
              <a:buNone/>
            </a:pPr>
            <a:r>
              <a:rPr lang="nl-NL" b="1" noProof="0" dirty="0"/>
              <a:t>	</a:t>
            </a:r>
            <a:r>
              <a:rPr lang="nl-NL" noProof="0" dirty="0" err="1"/>
              <a:t>Materiaalkarakterisatieonderzoek</a:t>
            </a:r>
            <a:endParaRPr lang="nl-NL" noProof="0" dirty="0"/>
          </a:p>
          <a:p>
            <a:pPr marL="0" indent="0">
              <a:buNone/>
            </a:pPr>
            <a:r>
              <a:rPr lang="nl-NL" b="1" noProof="0" dirty="0"/>
              <a:t>Resultaat:</a:t>
            </a:r>
          </a:p>
          <a:p>
            <a:pPr marL="0" indent="0">
              <a:buNone/>
            </a:pPr>
            <a:r>
              <a:rPr lang="nl-NL" b="1" noProof="0" dirty="0"/>
              <a:t>	</a:t>
            </a:r>
            <a:r>
              <a:rPr lang="nl-NL" noProof="0" dirty="0"/>
              <a:t>Een 3D-kaart van alle atomen</a:t>
            </a:r>
            <a:endParaRPr lang="nl-NL" b="1" noProof="0" dirty="0"/>
          </a:p>
          <a:p>
            <a:endParaRPr lang="nl-NL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8159D-CFEB-C074-3C91-38E3B162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75253-1010-6253-ACCF-A59D62DC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3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B6A857-0790-10B6-9A3F-EA7DD9E7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noProof="0" dirty="0"/>
              <a:t>Wat is Atom </a:t>
            </a:r>
            <a:r>
              <a:rPr lang="nl-NL" b="1" noProof="0" dirty="0" err="1"/>
              <a:t>Probe</a:t>
            </a:r>
            <a:r>
              <a:rPr lang="nl-NL" b="1" noProof="0" dirty="0"/>
              <a:t> </a:t>
            </a:r>
            <a:r>
              <a:rPr lang="nl-NL" b="1" noProof="0" dirty="0" err="1"/>
              <a:t>Tomography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8901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ABE7-9A36-D212-FAB3-12897CFD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F554C9-5203-3BFC-35E4-DA3AD941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E444D-104C-D9AD-D325-A5984DDF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30</a:t>
            </a:fld>
            <a:endParaRPr lang="nl-NL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A2E441-FFE6-17B3-F448-265BE5A097FC}"/>
              </a:ext>
            </a:extLst>
          </p:cNvPr>
          <p:cNvGrpSpPr/>
          <p:nvPr/>
        </p:nvGrpSpPr>
        <p:grpSpPr>
          <a:xfrm>
            <a:off x="2246160" y="155906"/>
            <a:ext cx="7576639" cy="5682480"/>
            <a:chOff x="1898650" y="280987"/>
            <a:chExt cx="8394700" cy="6296025"/>
          </a:xfrm>
        </p:grpSpPr>
        <p:pic>
          <p:nvPicPr>
            <p:cNvPr id="9" name="Picture 8" descr="A machine with a round metal cylinder&#10;&#10;AI-generated content may be incorrect.">
              <a:extLst>
                <a:ext uri="{FF2B5EF4-FFF2-40B4-BE49-F238E27FC236}">
                  <a16:creationId xmlns:a16="http://schemas.microsoft.com/office/drawing/2014/main" id="{3C0B626F-F95C-800F-89D8-2C050412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650" y="280987"/>
              <a:ext cx="8394700" cy="62960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603B1B-B82A-00DC-266E-80B59EFE1BF5}"/>
                </a:ext>
              </a:extLst>
            </p:cNvPr>
            <p:cNvSpPr txBox="1"/>
            <p:nvPr/>
          </p:nvSpPr>
          <p:spPr>
            <a:xfrm>
              <a:off x="5166308" y="5189221"/>
              <a:ext cx="2102023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noProof="0" dirty="0" err="1">
                  <a:highlight>
                    <a:srgbClr val="FFFF00"/>
                  </a:highlight>
                </a:rPr>
                <a:t>ELectrode</a:t>
              </a:r>
              <a:endParaRPr lang="nl-NL" b="1" noProof="0" dirty="0">
                <a:highlight>
                  <a:srgbClr val="FFFF00"/>
                </a:highligh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CE096F-33E3-175B-42EF-5FC7844381F5}"/>
                </a:ext>
              </a:extLst>
            </p:cNvPr>
            <p:cNvSpPr txBox="1"/>
            <p:nvPr/>
          </p:nvSpPr>
          <p:spPr>
            <a:xfrm>
              <a:off x="7143749" y="4819889"/>
              <a:ext cx="1585311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noProof="0" dirty="0">
                  <a:highlight>
                    <a:srgbClr val="FFFF00"/>
                  </a:highlight>
                </a:rPr>
                <a:t>Sample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D3498-DEAE-A50E-1554-793EBF192551}"/>
                </a:ext>
              </a:extLst>
            </p:cNvPr>
            <p:cNvSpPr txBox="1"/>
            <p:nvPr/>
          </p:nvSpPr>
          <p:spPr>
            <a:xfrm>
              <a:off x="2619723" y="3714988"/>
              <a:ext cx="2093247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noProof="0" dirty="0" err="1">
                  <a:highlight>
                    <a:srgbClr val="FFFF00"/>
                  </a:highlight>
                </a:rPr>
                <a:t>Reflectron</a:t>
              </a:r>
              <a:endParaRPr lang="nl-NL" b="1" noProof="0" dirty="0">
                <a:highlight>
                  <a:srgbClr val="FFFF00"/>
                </a:highligh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0FD93A-2FB3-980C-52C5-B2CF01C4F18B}"/>
                </a:ext>
              </a:extLst>
            </p:cNvPr>
            <p:cNvSpPr txBox="1"/>
            <p:nvPr/>
          </p:nvSpPr>
          <p:spPr>
            <a:xfrm>
              <a:off x="8119110" y="1324094"/>
              <a:ext cx="1851655" cy="57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noProof="0" dirty="0">
                  <a:highlight>
                    <a:srgbClr val="FFFF00"/>
                  </a:highlight>
                </a:rPr>
                <a:t>Detector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87FDDA-2B3E-0757-A953-6A817A90819A}"/>
                </a:ext>
              </a:extLst>
            </p:cNvPr>
            <p:cNvSpPr/>
            <p:nvPr/>
          </p:nvSpPr>
          <p:spPr>
            <a:xfrm>
              <a:off x="4866355" y="1965960"/>
              <a:ext cx="3180365" cy="2423312"/>
            </a:xfrm>
            <a:custGeom>
              <a:avLst/>
              <a:gdLst>
                <a:gd name="connsiteX0" fmla="*/ 2334545 w 3180365"/>
                <a:gd name="connsiteY0" fmla="*/ 2411730 h 2423312"/>
                <a:gd name="connsiteX1" fmla="*/ 2277395 w 3180365"/>
                <a:gd name="connsiteY1" fmla="*/ 2388870 h 2423312"/>
                <a:gd name="connsiteX2" fmla="*/ 1351565 w 3180365"/>
                <a:gd name="connsiteY2" fmla="*/ 2411730 h 2423312"/>
                <a:gd name="connsiteX3" fmla="*/ 391445 w 3180365"/>
                <a:gd name="connsiteY3" fmla="*/ 2377440 h 2423312"/>
                <a:gd name="connsiteX4" fmla="*/ 2825 w 3180365"/>
                <a:gd name="connsiteY4" fmla="*/ 1943100 h 2423312"/>
                <a:gd name="connsiteX5" fmla="*/ 242855 w 3180365"/>
                <a:gd name="connsiteY5" fmla="*/ 1463040 h 2423312"/>
                <a:gd name="connsiteX6" fmla="*/ 734345 w 3180365"/>
                <a:gd name="connsiteY6" fmla="*/ 1177290 h 2423312"/>
                <a:gd name="connsiteX7" fmla="*/ 2003075 w 3180365"/>
                <a:gd name="connsiteY7" fmla="*/ 491490 h 2423312"/>
                <a:gd name="connsiteX8" fmla="*/ 3180365 w 3180365"/>
                <a:gd name="connsiteY8" fmla="*/ 0 h 242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0365" h="2423312">
                  <a:moveTo>
                    <a:pt x="2334545" y="2411730"/>
                  </a:moveTo>
                  <a:cubicBezTo>
                    <a:pt x="2387885" y="2400300"/>
                    <a:pt x="2441225" y="2388870"/>
                    <a:pt x="2277395" y="2388870"/>
                  </a:cubicBezTo>
                  <a:cubicBezTo>
                    <a:pt x="2113565" y="2388870"/>
                    <a:pt x="1665890" y="2413635"/>
                    <a:pt x="1351565" y="2411730"/>
                  </a:cubicBezTo>
                  <a:cubicBezTo>
                    <a:pt x="1037240" y="2409825"/>
                    <a:pt x="616235" y="2455545"/>
                    <a:pt x="391445" y="2377440"/>
                  </a:cubicBezTo>
                  <a:cubicBezTo>
                    <a:pt x="166655" y="2299335"/>
                    <a:pt x="27590" y="2095500"/>
                    <a:pt x="2825" y="1943100"/>
                  </a:cubicBezTo>
                  <a:cubicBezTo>
                    <a:pt x="-21940" y="1790700"/>
                    <a:pt x="120935" y="1590675"/>
                    <a:pt x="242855" y="1463040"/>
                  </a:cubicBezTo>
                  <a:cubicBezTo>
                    <a:pt x="364775" y="1335405"/>
                    <a:pt x="440975" y="1339215"/>
                    <a:pt x="734345" y="1177290"/>
                  </a:cubicBezTo>
                  <a:cubicBezTo>
                    <a:pt x="1027715" y="1015365"/>
                    <a:pt x="1595405" y="687705"/>
                    <a:pt x="2003075" y="491490"/>
                  </a:cubicBezTo>
                  <a:cubicBezTo>
                    <a:pt x="2410745" y="295275"/>
                    <a:pt x="2795555" y="147637"/>
                    <a:pt x="3180365" y="0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701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1266E-1BD5-A96A-0D4F-0DED107C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A598E-3975-612D-9EFB-74E3F62B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07D29-C303-F6C8-04CF-F650E539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31</a:t>
            </a:fld>
            <a:endParaRPr lang="nl-NL" noProof="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FAAC00-44A4-A819-87D2-4F241A341E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33"/>
          <a:stretch/>
        </p:blipFill>
        <p:spPr bwMode="auto">
          <a:xfrm>
            <a:off x="2286794" y="1906588"/>
            <a:ext cx="362455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224605-A3D1-2675-DBC1-997B9B0BCDCF}"/>
              </a:ext>
            </a:extLst>
          </p:cNvPr>
          <p:cNvSpPr/>
          <p:nvPr/>
        </p:nvSpPr>
        <p:spPr>
          <a:xfrm>
            <a:off x="5407558" y="2726296"/>
            <a:ext cx="1252083" cy="73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E1C61-619F-C7B1-93C5-5E3D14FC35B2}"/>
              </a:ext>
            </a:extLst>
          </p:cNvPr>
          <p:cNvSpPr/>
          <p:nvPr/>
        </p:nvSpPr>
        <p:spPr>
          <a:xfrm>
            <a:off x="5155673" y="4882748"/>
            <a:ext cx="1503968" cy="1093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DA5CD87-142E-7EFD-8282-001123FFA2D0}"/>
              </a:ext>
            </a:extLst>
          </p:cNvPr>
          <p:cNvSpPr/>
          <p:nvPr/>
        </p:nvSpPr>
        <p:spPr>
          <a:xfrm rot="13228864">
            <a:off x="3927370" y="535320"/>
            <a:ext cx="6137152" cy="5973177"/>
          </a:xfrm>
          <a:prstGeom prst="arc">
            <a:avLst>
              <a:gd name="adj1" fmla="val 17380412"/>
              <a:gd name="adj2" fmla="val 1987390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539458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858A34-5EF4-4F3B-9EA9-6F09B18D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CAD2B-A8B5-EF57-F946-336F927B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32</a:t>
            </a:fld>
            <a:endParaRPr lang="nl-NL" noProof="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007A156-8F9B-A8A7-89C6-79DAA01B4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7" y="1153759"/>
            <a:ext cx="8279423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27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497058-097E-520C-E78E-1CDDA91B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64A76-017D-42B6-4274-3B9F375E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33</a:t>
            </a:fld>
            <a:endParaRPr lang="nl-NL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D890BF-91BA-30AA-BF6E-27AFD39C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1" r="19951"/>
          <a:stretch/>
        </p:blipFill>
        <p:spPr>
          <a:xfrm>
            <a:off x="1850930" y="1106613"/>
            <a:ext cx="8365339" cy="46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39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BF3E-238C-919E-04CB-12C61FA9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850B1-AA24-4F9D-FCE7-7151EBAD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F072A-71CF-84AA-3F9B-AFD479A6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34</a:t>
            </a:fld>
            <a:endParaRPr lang="nl-NL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DE132E-F195-4917-38E3-69E4B324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70"/>
          <a:stretch/>
        </p:blipFill>
        <p:spPr>
          <a:xfrm>
            <a:off x="1476343" y="3317696"/>
            <a:ext cx="9114513" cy="289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8DEE2-FD39-9B56-F8F4-39CAD800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32" y="-121038"/>
            <a:ext cx="9156133" cy="3752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63875-13A4-B924-44B7-5637174F3B82}"/>
              </a:ext>
            </a:extLst>
          </p:cNvPr>
          <p:cNvSpPr txBox="1"/>
          <p:nvPr/>
        </p:nvSpPr>
        <p:spPr>
          <a:xfrm>
            <a:off x="753068" y="296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noProof="0" dirty="0"/>
              <a:t>OLD: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48EAC5-9BC9-3AFC-06B6-4BF66AB1DE95}"/>
              </a:ext>
            </a:extLst>
          </p:cNvPr>
          <p:cNvSpPr txBox="1"/>
          <p:nvPr/>
        </p:nvSpPr>
        <p:spPr>
          <a:xfrm>
            <a:off x="693115" y="3454398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noProof="0" dirty="0"/>
              <a:t>NEW:</a:t>
            </a:r>
          </a:p>
        </p:txBody>
      </p:sp>
    </p:spTree>
    <p:extLst>
      <p:ext uri="{BB962C8B-B14F-4D97-AF65-F5344CB8AC3E}">
        <p14:creationId xmlns:p14="http://schemas.microsoft.com/office/powerpoint/2010/main" val="62575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0CABB9-89A0-59FF-05C2-6EA16DCE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E96EE-7582-A372-202B-3224655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35</a:t>
            </a:fld>
            <a:endParaRPr lang="nl-NL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91BB77-4904-837D-FA7D-B5E0F833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49" y="0"/>
            <a:ext cx="6599701" cy="62107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F84764-9E34-D603-E970-735F063C98D7}"/>
              </a:ext>
            </a:extLst>
          </p:cNvPr>
          <p:cNvSpPr txBox="1"/>
          <p:nvPr/>
        </p:nvSpPr>
        <p:spPr>
          <a:xfrm>
            <a:off x="1950521" y="118534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noProof="0" dirty="0"/>
              <a:t>NEW:</a:t>
            </a:r>
          </a:p>
        </p:txBody>
      </p:sp>
    </p:spTree>
    <p:extLst>
      <p:ext uri="{BB962C8B-B14F-4D97-AF65-F5344CB8AC3E}">
        <p14:creationId xmlns:p14="http://schemas.microsoft.com/office/powerpoint/2010/main" val="2784403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B430-E371-6FC2-4D7E-1F8653448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60D3C-99BE-EEEA-4C6D-FC68CA89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283B5-2410-C7ED-0066-D71827CE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36</a:t>
            </a:fld>
            <a:endParaRPr lang="nl-NL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9E5BF4-C99E-69B9-4D2A-AC087F9A5F10}"/>
              </a:ext>
            </a:extLst>
          </p:cNvPr>
          <p:cNvGrpSpPr/>
          <p:nvPr/>
        </p:nvGrpSpPr>
        <p:grpSpPr>
          <a:xfrm>
            <a:off x="4524131" y="127000"/>
            <a:ext cx="7542149" cy="5983930"/>
            <a:chOff x="4651131" y="0"/>
            <a:chExt cx="7542149" cy="59839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0ACD8D-0A90-3E06-492D-0E011758F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4200" y="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E55AB2-860D-EB8F-DF2B-6B556E1F2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0934"/>
            <a:stretch/>
          </p:blipFill>
          <p:spPr>
            <a:xfrm>
              <a:off x="4652433" y="0"/>
              <a:ext cx="3548382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A0A579-7336-6352-6CDD-7529BEF99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0519"/>
            <a:stretch/>
          </p:blipFill>
          <p:spPr>
            <a:xfrm>
              <a:off x="4651131" y="2995930"/>
              <a:ext cx="3564911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BA2D7E8-4A48-0FFE-90BE-7E7E65A6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9280" y="2995930"/>
              <a:ext cx="3984000" cy="298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8332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82D98E-4F72-B88D-A18B-78B3C4DE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noProof="0" dirty="0"/>
              <a:t>Ultrascherp naaldvormig sample</a:t>
            </a:r>
          </a:p>
          <a:p>
            <a:r>
              <a:rPr lang="nl-NL" noProof="0" dirty="0"/>
              <a:t>APT "verdampt" atomen één voor één</a:t>
            </a:r>
          </a:p>
          <a:p>
            <a:r>
              <a:rPr lang="nl-NL" noProof="0" dirty="0"/>
              <a:t>Een beetje zoals een legomodel:</a:t>
            </a:r>
          </a:p>
          <a:p>
            <a:pPr lvl="1"/>
            <a:r>
              <a:rPr lang="nl-NL" noProof="0" dirty="0"/>
              <a:t>Alles uit elkaar halen blokje per blokje</a:t>
            </a:r>
          </a:p>
          <a:p>
            <a:pPr lvl="1"/>
            <a:r>
              <a:rPr lang="nl-NL" noProof="0" dirty="0"/>
              <a:t>Type en positie noteren</a:t>
            </a:r>
          </a:p>
          <a:p>
            <a:pPr lvl="1"/>
            <a:r>
              <a:rPr lang="nl-NL" noProof="0" dirty="0"/>
              <a:t>Digitaal opnieuw opbouwen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AF344-C5C7-5731-F94D-7ED44C80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A4E76-DDBE-500D-3E1F-2AFBA0E1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4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37C717-91B5-2211-5FAA-DB132838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‘Atom </a:t>
            </a:r>
            <a:r>
              <a:rPr lang="nl-NL" noProof="0" dirty="0" err="1"/>
              <a:t>by</a:t>
            </a:r>
            <a:r>
              <a:rPr lang="nl-NL" noProof="0" dirty="0"/>
              <a:t> Atom’</a:t>
            </a:r>
          </a:p>
        </p:txBody>
      </p:sp>
    </p:spTree>
    <p:extLst>
      <p:ext uri="{BB962C8B-B14F-4D97-AF65-F5344CB8AC3E}">
        <p14:creationId xmlns:p14="http://schemas.microsoft.com/office/powerpoint/2010/main" val="153030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9EDA4-C812-FCF0-A143-4DC5F4C86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noProof="0" dirty="0"/>
              <a:t>Destructieve techniek!</a:t>
            </a:r>
          </a:p>
          <a:p>
            <a:r>
              <a:rPr lang="nl-NL" noProof="0" dirty="0"/>
              <a:t>Ultrakleine naald</a:t>
            </a:r>
          </a:p>
          <a:p>
            <a:pPr lvl="1"/>
            <a:r>
              <a:rPr lang="nl-NL" noProof="0" dirty="0"/>
              <a:t>Gefocusseerde Ionenbundel (FIB)</a:t>
            </a:r>
          </a:p>
          <a:p>
            <a:pPr marL="457200" lvl="1" indent="0">
              <a:buNone/>
            </a:pPr>
            <a:r>
              <a:rPr lang="nl-NL" noProof="0" dirty="0"/>
              <a:t>   microscoop die materiaal "</a:t>
            </a:r>
            <a:r>
              <a:rPr lang="nl-NL" noProof="0" dirty="0" err="1"/>
              <a:t>wegfreest</a:t>
            </a:r>
            <a:r>
              <a:rPr lang="nl-NL" noProof="0" dirty="0"/>
              <a:t>"</a:t>
            </a:r>
          </a:p>
          <a:p>
            <a:endParaRPr lang="nl-NL" noProof="0" dirty="0"/>
          </a:p>
          <a:p>
            <a:endParaRPr lang="nl-NL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DA6C5-073D-6D5B-24C9-2A93A0AA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3D4B1-BD05-23E1-B38B-212AB89D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5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B22236-BE9B-518A-CD9E-07F0D5B3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Sample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34211A-38D3-2206-F6DA-BAD5AF42FD6C}"/>
              </a:ext>
            </a:extLst>
          </p:cNvPr>
          <p:cNvGrpSpPr/>
          <p:nvPr/>
        </p:nvGrpSpPr>
        <p:grpSpPr>
          <a:xfrm>
            <a:off x="8146566" y="1656000"/>
            <a:ext cx="3450362" cy="3188262"/>
            <a:chOff x="8166838" y="1359036"/>
            <a:chExt cx="3450362" cy="3188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F6A8F7-3BB5-A6BD-300D-7DDA4ADE6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6290"/>
            <a:stretch/>
          </p:blipFill>
          <p:spPr>
            <a:xfrm>
              <a:off x="8166838" y="1359036"/>
              <a:ext cx="1704909" cy="31882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C88466-F287-8669-041E-1BA7940C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5488"/>
            <a:stretch/>
          </p:blipFill>
          <p:spPr>
            <a:xfrm>
              <a:off x="9871747" y="1359036"/>
              <a:ext cx="1745453" cy="3188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17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B95F65-6B0D-AE45-60AF-D84C12164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noProof="0" dirty="0"/>
              <a:t>De naald wordt geplaatst in:</a:t>
            </a:r>
          </a:p>
          <a:p>
            <a:pPr lvl="1"/>
            <a:r>
              <a:rPr lang="nl-NL" noProof="0" dirty="0"/>
              <a:t>Ultrahoog vacuüm (ruis verminderen)</a:t>
            </a:r>
          </a:p>
          <a:p>
            <a:pPr lvl="1"/>
            <a:r>
              <a:rPr lang="nl-NL" noProof="0" dirty="0"/>
              <a:t>Cryogene temperaturen (atoombeweging verminderen)</a:t>
            </a:r>
          </a:p>
          <a:p>
            <a:endParaRPr lang="nl-NL" noProof="0" dirty="0"/>
          </a:p>
          <a:p>
            <a:r>
              <a:rPr lang="nl-NL" noProof="0" dirty="0"/>
              <a:t>Een hoge positieve spanning wordt op de naald gezet</a:t>
            </a:r>
          </a:p>
          <a:p>
            <a:endParaRPr lang="nl-NL" noProof="0" dirty="0"/>
          </a:p>
          <a:p>
            <a:r>
              <a:rPr lang="nl-NL" noProof="0" dirty="0"/>
              <a:t>De ‘verdamping’ van atomen naar ionen wordt </a:t>
            </a:r>
            <a:r>
              <a:rPr lang="nl-NL" noProof="0" dirty="0" err="1"/>
              <a:t>getriggered</a:t>
            </a:r>
            <a:r>
              <a:rPr lang="nl-NL" noProof="0" dirty="0"/>
              <a:t> door:</a:t>
            </a:r>
          </a:p>
          <a:p>
            <a:pPr lvl="1"/>
            <a:r>
              <a:rPr lang="nl-NL" noProof="0" dirty="0"/>
              <a:t>Spanningspulsen</a:t>
            </a:r>
          </a:p>
          <a:p>
            <a:pPr lvl="1"/>
            <a:r>
              <a:rPr lang="nl-NL" noProof="0" dirty="0"/>
              <a:t>Laserpulsen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BB2C1-CCE4-7F6C-0768-EC330516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D6D8-7E18-1236-A1D3-02E0C799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6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0CD46F-642E-0E95-4270-326857A4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Veldverdamping</a:t>
            </a:r>
          </a:p>
        </p:txBody>
      </p:sp>
    </p:spTree>
    <p:extLst>
      <p:ext uri="{BB962C8B-B14F-4D97-AF65-F5344CB8AC3E}">
        <p14:creationId xmlns:p14="http://schemas.microsoft.com/office/powerpoint/2010/main" val="16106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061FE-667A-3977-25F0-45FBCB6D3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noProof="0" dirty="0"/>
              <a:t>Positiegevoelige Detector (PSD):</a:t>
            </a:r>
          </a:p>
          <a:p>
            <a:pPr lvl="1"/>
            <a:r>
              <a:rPr lang="nl-NL" noProof="0" dirty="0"/>
              <a:t>Registreert </a:t>
            </a:r>
            <a:r>
              <a:rPr lang="nl-NL" b="1" noProof="0" dirty="0"/>
              <a:t>WAAR</a:t>
            </a:r>
            <a:r>
              <a:rPr lang="nl-NL" noProof="0" dirty="0"/>
              <a:t> het ion de detector raakt</a:t>
            </a:r>
          </a:p>
          <a:p>
            <a:pPr lvl="1"/>
            <a:r>
              <a:rPr lang="nl-NL" noProof="0" dirty="0"/>
              <a:t>Helpt de oorspronkelijke X, Y-positie van het ion te bepalen</a:t>
            </a:r>
          </a:p>
          <a:p>
            <a:pPr lvl="1"/>
            <a:endParaRPr lang="nl-NL" noProof="0" dirty="0"/>
          </a:p>
          <a:p>
            <a:r>
              <a:rPr lang="nl-NL" noProof="0" dirty="0"/>
              <a:t>Vliegtijd (Time-of-Flight, </a:t>
            </a:r>
            <a:r>
              <a:rPr lang="nl-NL" noProof="0" dirty="0" err="1"/>
              <a:t>ToF</a:t>
            </a:r>
            <a:r>
              <a:rPr lang="nl-NL" noProof="0" dirty="0"/>
              <a:t>) Massaspectrometrie</a:t>
            </a:r>
          </a:p>
          <a:p>
            <a:pPr lvl="1"/>
            <a:r>
              <a:rPr lang="nl-NL" noProof="0" dirty="0"/>
              <a:t>Meet </a:t>
            </a:r>
            <a:r>
              <a:rPr lang="nl-NL" b="1" noProof="0" dirty="0"/>
              <a:t>HOE SNEL </a:t>
            </a:r>
            <a:r>
              <a:rPr lang="nl-NL" noProof="0" dirty="0"/>
              <a:t>het ion vliegt (loskomen tot detectie)</a:t>
            </a:r>
          </a:p>
          <a:p>
            <a:pPr lvl="1"/>
            <a:r>
              <a:rPr lang="nl-NL" noProof="0" dirty="0"/>
              <a:t>Lichter = snel, zwaar = langzaam</a:t>
            </a:r>
          </a:p>
          <a:p>
            <a:pPr lvl="1"/>
            <a:r>
              <a:rPr lang="nl-NL" noProof="0" dirty="0" err="1"/>
              <a:t>ToF</a:t>
            </a:r>
            <a:r>
              <a:rPr lang="nl-NL" noProof="0" dirty="0"/>
              <a:t> zegt iets over de E/m ratio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FB757-AD44-377B-631E-65C3503B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2C12D-2D64-B8BA-B986-01F08CE4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7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20932-E1F6-09C3-88C7-99088338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Detectie en identificatie</a:t>
            </a:r>
          </a:p>
        </p:txBody>
      </p:sp>
    </p:spTree>
    <p:extLst>
      <p:ext uri="{BB962C8B-B14F-4D97-AF65-F5344CB8AC3E}">
        <p14:creationId xmlns:p14="http://schemas.microsoft.com/office/powerpoint/2010/main" val="134601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C1477-F6FF-74BA-C95D-E74A7776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B7C76-C263-D9BE-64BC-0BEA2D5D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8</a:t>
            </a:fld>
            <a:endParaRPr lang="nl-NL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CAB016-E5C3-FD7F-8EC0-C5C0C6F1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Samengevat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3A90B-E837-D38C-F8E2-FEBD410D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08" y="1394460"/>
            <a:ext cx="7872984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2D5F-0FD1-E850-73A4-0670A20E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Wat we willen: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2E16B-ABDE-0CEF-364D-CEC0B84BD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8" y="4359600"/>
            <a:ext cx="6712419" cy="1501200"/>
          </a:xfrm>
        </p:spPr>
        <p:txBody>
          <a:bodyPr/>
          <a:lstStyle/>
          <a:p>
            <a:r>
              <a:rPr lang="nl-NL" noProof="0" dirty="0" err="1"/>
              <a:t>Ionbanen</a:t>
            </a:r>
            <a:r>
              <a:rPr lang="nl-NL" noProof="0" dirty="0"/>
              <a:t> voorspellen voor betere reconstructies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5CCEF-0530-D0CC-573A-072F12B96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Experimentele basistechnieken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2B5AC-D20E-2084-91CD-45C25A2B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9332866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1659</TotalTime>
  <Words>636</Words>
  <Application>Microsoft Office PowerPoint</Application>
  <PresentationFormat>Widescreen</PresentationFormat>
  <Paragraphs>216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Google Sans</vt:lpstr>
      <vt:lpstr>Univers LT Std</vt:lpstr>
      <vt:lpstr>KU Leuven</vt:lpstr>
      <vt:lpstr>KU Leuven Sedes</vt:lpstr>
      <vt:lpstr>ICF’s bepalen </vt:lpstr>
      <vt:lpstr>Atom Probe Tomography (APT) </vt:lpstr>
      <vt:lpstr>Wat is Atom Probe Tomography</vt:lpstr>
      <vt:lpstr>‘Atom by Atom’</vt:lpstr>
      <vt:lpstr>Sample</vt:lpstr>
      <vt:lpstr>Veldverdamping</vt:lpstr>
      <vt:lpstr>Detectie en identificatie</vt:lpstr>
      <vt:lpstr>Samengevat</vt:lpstr>
      <vt:lpstr>Wat we willen:</vt:lpstr>
      <vt:lpstr>Image Compression Factor</vt:lpstr>
      <vt:lpstr>Een probleem</vt:lpstr>
      <vt:lpstr>Een probleem</vt:lpstr>
      <vt:lpstr>Kristallografie</vt:lpstr>
      <vt:lpstr>Oplossing</vt:lpstr>
      <vt:lpstr>Oplossing</vt:lpstr>
      <vt:lpstr>Methode en resultaten</vt:lpstr>
      <vt:lpstr>Transformatie</vt:lpstr>
      <vt:lpstr>Visualisatie</vt:lpstr>
      <vt:lpstr>PowerPoint Presentation</vt:lpstr>
      <vt:lpstr>Verwerkte data</vt:lpstr>
      <vt:lpstr>ICF berekenen</vt:lpstr>
      <vt:lpstr>Berekende ICFs</vt:lpstr>
      <vt:lpstr>Reflectie</vt:lpstr>
      <vt:lpstr>Verder werk</vt:lpstr>
      <vt:lpstr>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Michail Ognyanov</cp:lastModifiedBy>
  <cp:revision>12</cp:revision>
  <dcterms:created xsi:type="dcterms:W3CDTF">2017-09-13T11:47:32Z</dcterms:created>
  <dcterms:modified xsi:type="dcterms:W3CDTF">2025-05-18T15:32:34Z</dcterms:modified>
</cp:coreProperties>
</file>